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699" y="1533299"/>
            <a:ext cx="7408425" cy="1155309"/>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Waze data Team was asked to analyze and interpret data, generate valuable insights, and help leadership make informed business decisions. The project is dedicated to help prevent user churn on the Waze app. Churn quantifies the number of users who have uninstalled the Waze app or stopped using the app. At this stage of the project data Team perform Exploratory Data Analysis and provide detailed inside about findings</a:t>
            </a:r>
          </a:p>
        </p:txBody>
      </p:sp>
      <p:grpSp>
        <p:nvGrpSpPr>
          <p:cNvPr id="424" name="Google Shape;424;p17"/>
          <p:cNvGrpSpPr/>
          <p:nvPr/>
        </p:nvGrpSpPr>
        <p:grpSpPr>
          <a:xfrm>
            <a:off x="188700" y="665125"/>
            <a:ext cx="5190000" cy="785284"/>
            <a:chOff x="188700" y="665125"/>
            <a:chExt cx="5190000" cy="785284"/>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Predicts user churn project .  Logistic regression</a:t>
              </a:r>
            </a:p>
          </p:txBody>
        </p:sp>
        <p:sp>
          <p:nvSpPr>
            <p:cNvPr id="426" name="Google Shape;426;p17"/>
            <p:cNvSpPr txBox="1"/>
            <p:nvPr/>
          </p:nvSpPr>
          <p:spPr>
            <a:xfrm>
              <a:off x="188700" y="1050209"/>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summary report</a:t>
              </a:r>
            </a:p>
          </p:txBody>
        </p:sp>
      </p:grpSp>
      <p:sp>
        <p:nvSpPr>
          <p:cNvPr id="9" name="Google Shape;188;p8">
            <a:extLst>
              <a:ext uri="{FF2B5EF4-FFF2-40B4-BE49-F238E27FC236}">
                <a16:creationId xmlns:a16="http://schemas.microsoft.com/office/drawing/2014/main" id="{48DFD33F-B58C-4304-A99F-F477484DC6BD}"/>
              </a:ext>
            </a:extLst>
          </p:cNvPr>
          <p:cNvSpPr txBox="1"/>
          <p:nvPr/>
        </p:nvSpPr>
        <p:spPr>
          <a:xfrm>
            <a:off x="188699" y="3716306"/>
            <a:ext cx="2979404" cy="6694110"/>
          </a:xfrm>
          <a:prstGeom prst="rect">
            <a:avLst/>
          </a:prstGeom>
          <a:noFill/>
          <a:ln>
            <a:noFill/>
          </a:ln>
        </p:spPr>
        <p:txBody>
          <a:bodyPr spcFirstLastPara="1" wrap="square" lIns="91425" tIns="91425" rIns="91425" bIns="91425" anchor="t" anchorCtr="0">
            <a:spAutoFit/>
          </a:bodyPr>
          <a:lstStyle/>
          <a:p>
            <a:pPr marL="457200" lvl="0" indent="-317500" algn="l" rtl="0">
              <a:spcBef>
                <a:spcPts val="1000"/>
              </a:spcBef>
              <a:spcAft>
                <a:spcPts val="200"/>
              </a:spcAft>
              <a:buSzPts val="1400"/>
              <a:buFont typeface="Google Sans"/>
              <a:buChar char="●"/>
            </a:pPr>
            <a:r>
              <a:rPr lang="en-US" dirty="0">
                <a:latin typeface="Google Sans"/>
                <a:ea typeface="Google Sans"/>
                <a:cs typeface="Google Sans"/>
                <a:sym typeface="Google Sans"/>
              </a:rPr>
              <a:t>The model had decent predictive power</a:t>
            </a:r>
          </a:p>
          <a:p>
            <a:pPr marL="139700" lvl="0" algn="l" rtl="0">
              <a:spcBef>
                <a:spcPts val="300"/>
              </a:spcBef>
              <a:spcAft>
                <a:spcPts val="0"/>
              </a:spcAft>
              <a:buSzPts val="1400"/>
            </a:pPr>
            <a:r>
              <a:rPr lang="it-IT" dirty="0">
                <a:latin typeface="Google Sans"/>
                <a:ea typeface="Google Sans"/>
                <a:cs typeface="Google Sans"/>
                <a:sym typeface="Google Sans"/>
              </a:rPr>
              <a:t>Model precision score: 0.64</a:t>
            </a:r>
          </a:p>
          <a:p>
            <a:pPr marL="139700" lvl="0" algn="l" rtl="0">
              <a:spcBef>
                <a:spcPts val="300"/>
              </a:spcBef>
              <a:spcAft>
                <a:spcPts val="0"/>
              </a:spcAft>
              <a:buSzPts val="1400"/>
            </a:pPr>
            <a:r>
              <a:rPr lang="it-IT" dirty="0">
                <a:latin typeface="Google Sans"/>
                <a:ea typeface="Google Sans"/>
                <a:cs typeface="Google Sans"/>
                <a:sym typeface="Google Sans"/>
              </a:rPr>
              <a:t>Model recall score: 0.09</a:t>
            </a:r>
          </a:p>
          <a:p>
            <a:pPr marL="139700" lvl="0" algn="l" rtl="0">
              <a:spcBef>
                <a:spcPts val="300"/>
              </a:spcBef>
              <a:spcAft>
                <a:spcPts val="0"/>
              </a:spcAft>
              <a:buSzPts val="1400"/>
            </a:pPr>
            <a:r>
              <a:rPr lang="it-IT" dirty="0">
                <a:latin typeface="Google Sans"/>
                <a:ea typeface="Google Sans"/>
                <a:cs typeface="Google Sans"/>
                <a:sym typeface="Google Sans"/>
              </a:rPr>
              <a:t>Model accuracy score: 0.82</a:t>
            </a:r>
          </a:p>
          <a:p>
            <a:pPr marL="139700" lvl="0" algn="l" rtl="0">
              <a:spcBef>
                <a:spcPts val="300"/>
              </a:spcBef>
              <a:spcAft>
                <a:spcPts val="0"/>
              </a:spcAft>
              <a:buSzPts val="1400"/>
            </a:pPr>
            <a:r>
              <a:rPr lang="it-IT" dirty="0">
                <a:latin typeface="Google Sans"/>
                <a:ea typeface="Google Sans"/>
                <a:cs typeface="Google Sans"/>
                <a:sym typeface="Google Sans"/>
              </a:rPr>
              <a:t>Model f1-score: 0.16</a:t>
            </a:r>
            <a:endParaRPr lang="en-US" dirty="0">
              <a:latin typeface="Google Sans"/>
              <a:ea typeface="Google Sans"/>
              <a:cs typeface="Google Sans"/>
              <a:sym typeface="Google Sans"/>
            </a:endParaRPr>
          </a:p>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Number of days the user opens the app during the month has the most influence on either user will “</a:t>
            </a:r>
            <a:r>
              <a:rPr lang="en-US" sz="1400" dirty="0">
                <a:latin typeface="Google Sans SemiBold"/>
                <a:ea typeface="Google Sans SemiBold"/>
                <a:cs typeface="Google Sans SemiBold"/>
                <a:sym typeface="Google Sans SemiBold"/>
              </a:rPr>
              <a:t>Churn</a:t>
            </a:r>
            <a:r>
              <a:rPr lang="en-US" dirty="0">
                <a:latin typeface="Google Sans"/>
                <a:ea typeface="Google Sans"/>
                <a:cs typeface="Google Sans"/>
                <a:sym typeface="Google Sans"/>
              </a:rPr>
              <a:t>”  or not. But this </a:t>
            </a:r>
            <a:r>
              <a:rPr lang="en-US" dirty="0" err="1">
                <a:latin typeface="Google Sans"/>
                <a:ea typeface="Google Sans"/>
                <a:cs typeface="Google Sans"/>
                <a:sym typeface="Google Sans"/>
              </a:rPr>
              <a:t>incfluece</a:t>
            </a:r>
            <a:r>
              <a:rPr lang="en-US" dirty="0">
                <a:latin typeface="Google Sans"/>
                <a:ea typeface="Google Sans"/>
                <a:cs typeface="Google Sans"/>
                <a:sym typeface="Google Sans"/>
              </a:rPr>
              <a:t> not strong enough to predict “churn” with good probability</a:t>
            </a:r>
          </a:p>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An occurrence of driving at least 1 km during the month was expected to have more influence on “churn” status, although model shows that this variable has little effect on predictions</a:t>
            </a:r>
          </a:p>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It is not recommended to use current model for on “churn” status prediction but to use as</a:t>
            </a:r>
            <a:r>
              <a:rPr lang="ru-RU" dirty="0">
                <a:latin typeface="Google Sans"/>
                <a:ea typeface="Google Sans"/>
                <a:cs typeface="Google Sans"/>
                <a:sym typeface="Google Sans"/>
              </a:rPr>
              <a:t> </a:t>
            </a:r>
            <a:r>
              <a:rPr lang="en-US" dirty="0">
                <a:latin typeface="Google Sans"/>
                <a:ea typeface="Google Sans"/>
                <a:cs typeface="Google Sans"/>
                <a:sym typeface="Google Sans"/>
              </a:rPr>
              <a:t>a reference point for future improvements</a:t>
            </a:r>
          </a:p>
        </p:txBody>
      </p:sp>
      <p:pic>
        <p:nvPicPr>
          <p:cNvPr id="5" name="Picture 4">
            <a:extLst>
              <a:ext uri="{FF2B5EF4-FFF2-40B4-BE49-F238E27FC236}">
                <a16:creationId xmlns:a16="http://schemas.microsoft.com/office/drawing/2014/main" id="{BA931F4B-9ECE-41B7-9CF5-99D164AEAD28}"/>
              </a:ext>
            </a:extLst>
          </p:cNvPr>
          <p:cNvPicPr>
            <a:picLocks noChangeAspect="1"/>
          </p:cNvPicPr>
          <p:nvPr/>
        </p:nvPicPr>
        <p:blipFill>
          <a:blip r:embed="rId3"/>
          <a:stretch>
            <a:fillRect/>
          </a:stretch>
        </p:blipFill>
        <p:spPr>
          <a:xfrm>
            <a:off x="3638290" y="3385229"/>
            <a:ext cx="3629716" cy="2775287"/>
          </a:xfrm>
          <a:prstGeom prst="rect">
            <a:avLst/>
          </a:prstGeom>
        </p:spPr>
      </p:pic>
      <p:sp>
        <p:nvSpPr>
          <p:cNvPr id="14" name="Google Shape;366;p15">
            <a:extLst>
              <a:ext uri="{FF2B5EF4-FFF2-40B4-BE49-F238E27FC236}">
                <a16:creationId xmlns:a16="http://schemas.microsoft.com/office/drawing/2014/main" id="{B00B0405-A928-4DFF-99B5-14E920F55E58}"/>
              </a:ext>
            </a:extLst>
          </p:cNvPr>
          <p:cNvSpPr txBox="1"/>
          <p:nvPr/>
        </p:nvSpPr>
        <p:spPr>
          <a:xfrm>
            <a:off x="3322596" y="6160516"/>
            <a:ext cx="4261105" cy="1057182"/>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0"/>
              </a:spcAft>
              <a:buNone/>
            </a:pPr>
            <a:r>
              <a:rPr lang="en" sz="900" i="1" dirty="0">
                <a:solidFill>
                  <a:schemeClr val="dk1"/>
                </a:solidFill>
                <a:latin typeface="Google Sans"/>
                <a:ea typeface="Google Sans"/>
                <a:cs typeface="Google Sans"/>
                <a:sym typeface="Google Sans"/>
              </a:rPr>
              <a:t>Upper-left: the number of users with rightly predicted “retained” status.</a:t>
            </a:r>
          </a:p>
          <a:p>
            <a:pPr>
              <a:lnSpc>
                <a:spcPct val="105000"/>
              </a:lnSpc>
            </a:pPr>
            <a:r>
              <a:rPr lang="en" sz="900" i="1" dirty="0">
                <a:solidFill>
                  <a:schemeClr val="dk1"/>
                </a:solidFill>
                <a:latin typeface="Google Sans"/>
                <a:ea typeface="Google Sans"/>
                <a:cs typeface="Google Sans"/>
                <a:sym typeface="Google Sans"/>
              </a:rPr>
              <a:t>Upper-right: the number of users with wrongly predicted status (“churned” status inste</a:t>
            </a:r>
            <a:r>
              <a:rPr lang="en-US" sz="900" i="1" dirty="0">
                <a:solidFill>
                  <a:schemeClr val="dk1"/>
                </a:solidFill>
                <a:latin typeface="Google Sans"/>
                <a:ea typeface="Google Sans"/>
                <a:cs typeface="Google Sans"/>
                <a:sym typeface="Google Sans"/>
              </a:rPr>
              <a:t>a</a:t>
            </a:r>
            <a:r>
              <a:rPr lang="en" sz="900" i="1" dirty="0">
                <a:solidFill>
                  <a:schemeClr val="dk1"/>
                </a:solidFill>
                <a:latin typeface="Google Sans"/>
                <a:ea typeface="Google Sans"/>
                <a:cs typeface="Google Sans"/>
                <a:sym typeface="Google Sans"/>
              </a:rPr>
              <a:t>d of “retained” status).</a:t>
            </a:r>
          </a:p>
          <a:p>
            <a:pPr>
              <a:lnSpc>
                <a:spcPct val="105000"/>
              </a:lnSpc>
            </a:pPr>
            <a:r>
              <a:rPr lang="en" sz="900" i="1" dirty="0">
                <a:solidFill>
                  <a:schemeClr val="dk1"/>
                </a:solidFill>
                <a:latin typeface="Google Sans"/>
                <a:ea typeface="Google Sans"/>
                <a:cs typeface="Google Sans"/>
                <a:sym typeface="Google Sans"/>
              </a:rPr>
              <a:t>Lower-left: the number of users with wrongly predicted status (“retained status inste</a:t>
            </a:r>
            <a:r>
              <a:rPr lang="en-US" sz="900" i="1" dirty="0">
                <a:solidFill>
                  <a:schemeClr val="dk1"/>
                </a:solidFill>
                <a:latin typeface="Google Sans"/>
                <a:ea typeface="Google Sans"/>
                <a:cs typeface="Google Sans"/>
                <a:sym typeface="Google Sans"/>
              </a:rPr>
              <a:t>a</a:t>
            </a:r>
            <a:r>
              <a:rPr lang="en" sz="900" i="1" dirty="0">
                <a:solidFill>
                  <a:schemeClr val="dk1"/>
                </a:solidFill>
                <a:latin typeface="Google Sans"/>
                <a:ea typeface="Google Sans"/>
                <a:cs typeface="Google Sans"/>
                <a:sym typeface="Google Sans"/>
              </a:rPr>
              <a:t>d of “churned” status).</a:t>
            </a:r>
          </a:p>
          <a:p>
            <a:pPr>
              <a:lnSpc>
                <a:spcPct val="105000"/>
              </a:lnSpc>
            </a:pPr>
            <a:r>
              <a:rPr lang="en" sz="900" i="1" dirty="0">
                <a:solidFill>
                  <a:schemeClr val="dk1"/>
                </a:solidFill>
                <a:latin typeface="Google Sans"/>
                <a:ea typeface="Google Sans"/>
                <a:cs typeface="Google Sans"/>
                <a:sym typeface="Google Sans"/>
              </a:rPr>
              <a:t>Lower-right: the number of users with rightly predicted “churned” status.</a:t>
            </a:r>
          </a:p>
        </p:txBody>
      </p:sp>
      <p:sp>
        <p:nvSpPr>
          <p:cNvPr id="15" name="Google Shape;188;p8">
            <a:extLst>
              <a:ext uri="{FF2B5EF4-FFF2-40B4-BE49-F238E27FC236}">
                <a16:creationId xmlns:a16="http://schemas.microsoft.com/office/drawing/2014/main" id="{4719E521-91B7-4551-821E-A24DAB9FE547}"/>
              </a:ext>
            </a:extLst>
          </p:cNvPr>
          <p:cNvSpPr txBox="1"/>
          <p:nvPr/>
        </p:nvSpPr>
        <p:spPr>
          <a:xfrm>
            <a:off x="3076143" y="7623136"/>
            <a:ext cx="4605114" cy="2369849"/>
          </a:xfrm>
          <a:prstGeom prst="rect">
            <a:avLst/>
          </a:prstGeom>
          <a:noFill/>
          <a:ln>
            <a:noFill/>
          </a:ln>
        </p:spPr>
        <p:txBody>
          <a:bodyPr spcFirstLastPara="1" wrap="square" lIns="91425" tIns="91425" rIns="91425" bIns="91425" anchor="t" anchorCtr="0">
            <a:spAutoFit/>
          </a:bodyPr>
          <a:lstStyle/>
          <a:p>
            <a:pPr marL="425450" lvl="0" indent="-285750" algn="l" rtl="0">
              <a:spcBef>
                <a:spcPts val="1000"/>
              </a:spcBef>
              <a:spcAft>
                <a:spcPts val="200"/>
              </a:spcAft>
              <a:buSzPts val="1400"/>
              <a:buFont typeface="Arial" panose="020B0604020202020204" pitchFamily="34" charset="0"/>
              <a:buChar char="•"/>
            </a:pPr>
            <a:r>
              <a:rPr lang="en-US" dirty="0">
                <a:latin typeface="Google Sans"/>
                <a:ea typeface="Google Sans"/>
                <a:cs typeface="Google Sans"/>
                <a:sym typeface="Google Sans"/>
              </a:rPr>
              <a:t>It is recommended to continue improving logistic regression model to get better performance</a:t>
            </a:r>
          </a:p>
          <a:p>
            <a:pPr marL="425450" lvl="0" indent="-285750" algn="l" rtl="0">
              <a:spcBef>
                <a:spcPts val="1000"/>
              </a:spcBef>
              <a:spcAft>
                <a:spcPts val="200"/>
              </a:spcAft>
              <a:buSzPts val="1400"/>
              <a:buFont typeface="Arial" panose="020B0604020202020204" pitchFamily="34" charset="0"/>
              <a:buChar char="•"/>
            </a:pPr>
            <a:r>
              <a:rPr lang="en-US" dirty="0">
                <a:latin typeface="Google Sans"/>
                <a:ea typeface="Google Sans"/>
                <a:cs typeface="Google Sans"/>
                <a:sym typeface="Google Sans"/>
              </a:rPr>
              <a:t>In order to improve model performance it is important to collect additional data with different features regarding users activity, like location, support conditions and related to custom service information</a:t>
            </a:r>
          </a:p>
          <a:p>
            <a:pPr marL="139700" lvl="0" algn="l" rtl="0">
              <a:spcBef>
                <a:spcPts val="1000"/>
              </a:spcBef>
              <a:spcAft>
                <a:spcPts val="200"/>
              </a:spcAft>
              <a:buSzPts val="1400"/>
            </a:pPr>
            <a:endParaRPr lang="en-US" dirty="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323</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Lato</vt:lpstr>
      <vt:lpstr>Calibri</vt:lpstr>
      <vt:lpstr>Google Sans SemiBold</vt:lpstr>
      <vt:lpstr>Google Sans</vt:lpstr>
      <vt:lpstr>Roboto</vt:lpstr>
      <vt:lpstr>PT Sans Narrow</vt:lpstr>
      <vt:lpstr>Arial</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8</cp:revision>
  <dcterms:modified xsi:type="dcterms:W3CDTF">2023-10-17T13:00:24Z</dcterms:modified>
</cp:coreProperties>
</file>